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D42F390-C051-40EF-876D-5479E707A9F5}" type="datetimeFigureOut">
              <a:rPr lang="en-US" smtClean="0"/>
              <a:pPr/>
              <a:t>3/31/2020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455C18A-7983-4B6A-8DC5-8F978DB7BC4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42F390-C051-40EF-876D-5479E707A9F5}"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5C18A-7983-4B6A-8DC5-8F978DB7BC4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455C18A-7983-4B6A-8DC5-8F978DB7BC4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42F390-C051-40EF-876D-5479E707A9F5}"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D42F390-C051-40EF-876D-5479E707A9F5}"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455C18A-7983-4B6A-8DC5-8F978DB7BC4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D42F390-C051-40EF-876D-5479E707A9F5}" type="datetimeFigureOut">
              <a:rPr lang="en-US" smtClean="0"/>
              <a:pPr/>
              <a:t>3/31/2020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455C18A-7983-4B6A-8DC5-8F978DB7BC4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D42F390-C051-40EF-876D-5479E707A9F5}"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5C18A-7983-4B6A-8DC5-8F978DB7BC4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D42F390-C051-40EF-876D-5479E707A9F5}" type="datetimeFigureOut">
              <a:rPr lang="en-US" smtClean="0"/>
              <a:pPr/>
              <a:t>3/31/2020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455C18A-7983-4B6A-8DC5-8F978DB7BC4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42F390-C051-40EF-876D-5479E707A9F5}" type="datetimeFigureOut">
              <a:rPr lang="en-US" smtClean="0"/>
              <a:pPr/>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455C18A-7983-4B6A-8DC5-8F978DB7BC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D42F390-C051-40EF-876D-5479E707A9F5}" type="datetimeFigureOut">
              <a:rPr lang="en-US" smtClean="0"/>
              <a:pPr/>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455C18A-7983-4B6A-8DC5-8F978DB7BC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455C18A-7983-4B6A-8DC5-8F978DB7BC4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D42F390-C051-40EF-876D-5479E707A9F5}" type="datetimeFigureOut">
              <a:rPr lang="en-US" smtClean="0"/>
              <a:pPr/>
              <a:t>3/31/2020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455C18A-7983-4B6A-8DC5-8F978DB7BC4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D42F390-C051-40EF-876D-5479E707A9F5}" type="datetimeFigureOut">
              <a:rPr lang="en-US" smtClean="0"/>
              <a:pPr/>
              <a:t>3/31/2020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D42F390-C051-40EF-876D-5479E707A9F5}" type="datetimeFigureOut">
              <a:rPr lang="en-US" smtClean="0"/>
              <a:pPr/>
              <a:t>3/31/2020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455C18A-7983-4B6A-8DC5-8F978DB7BC4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STAT- 402</a:t>
            </a:r>
          </a:p>
          <a:p>
            <a:r>
              <a:rPr lang="en-US" dirty="0" smtClean="0"/>
              <a:t>SECTION C</a:t>
            </a:r>
            <a:endParaRPr lang="en-US" dirty="0"/>
          </a:p>
        </p:txBody>
      </p:sp>
      <p:sp>
        <p:nvSpPr>
          <p:cNvPr id="2" name="Title 1"/>
          <p:cNvSpPr>
            <a:spLocks noGrp="1"/>
          </p:cNvSpPr>
          <p:nvPr>
            <p:ph type="ctrTitle"/>
          </p:nvPr>
        </p:nvSpPr>
        <p:spPr>
          <a:xfrm>
            <a:off x="304800" y="381000"/>
            <a:ext cx="8382000" cy="1752600"/>
          </a:xfrm>
        </p:spPr>
        <p:txBody>
          <a:bodyPr/>
          <a:lstStyle/>
          <a:p>
            <a:r>
              <a:rPr lang="en-US" dirty="0" smtClean="0"/>
              <a:t>Basic Principals of Experimental Design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DOE</a:t>
            </a:r>
            <a:endParaRPr lang="en-US" dirty="0"/>
          </a:p>
        </p:txBody>
      </p:sp>
      <p:sp>
        <p:nvSpPr>
          <p:cNvPr id="3" name="Content Placeholder 2"/>
          <p:cNvSpPr>
            <a:spLocks noGrp="1"/>
          </p:cNvSpPr>
          <p:nvPr>
            <p:ph sz="quarter" idx="1"/>
          </p:nvPr>
        </p:nvSpPr>
        <p:spPr>
          <a:xfrm>
            <a:off x="304800" y="1524000"/>
            <a:ext cx="8458200" cy="4525963"/>
          </a:xfrm>
        </p:spPr>
        <p:txBody>
          <a:bodyPr>
            <a:normAutofit/>
          </a:bodyPr>
          <a:lstStyle/>
          <a:p>
            <a:pPr algn="just">
              <a:buNone/>
            </a:pPr>
            <a:r>
              <a:rPr lang="en-US" b="1" dirty="0" smtClean="0"/>
              <a:t>Design of experiment:</a:t>
            </a:r>
          </a:p>
          <a:p>
            <a:pPr algn="just">
              <a:buNone/>
            </a:pPr>
            <a:r>
              <a:rPr lang="en-US" sz="2000" dirty="0" smtClean="0"/>
              <a:t>Design of experiments is plan of procedures that enable the researcher</a:t>
            </a:r>
          </a:p>
          <a:p>
            <a:pPr algn="just">
              <a:buNone/>
            </a:pPr>
            <a:r>
              <a:rPr lang="en-US" sz="2000" dirty="0" smtClean="0"/>
              <a:t>to test hypotheses by reaching valid conclusion about the relationship</a:t>
            </a:r>
          </a:p>
          <a:p>
            <a:pPr algn="just">
              <a:buNone/>
            </a:pPr>
            <a:r>
              <a:rPr lang="en-US" sz="2000" dirty="0" smtClean="0"/>
              <a:t>between independent and dependant variables.</a:t>
            </a:r>
          </a:p>
          <a:p>
            <a:pPr algn="just">
              <a:buNone/>
            </a:pPr>
            <a:endParaRPr lang="en-US" sz="2000" dirty="0" smtClean="0"/>
          </a:p>
          <a:p>
            <a:pPr algn="just">
              <a:buNone/>
            </a:pPr>
            <a:r>
              <a:rPr lang="en-US" sz="2000" b="1" dirty="0" smtClean="0"/>
              <a:t>Statistical Design/ Research Design:</a:t>
            </a:r>
          </a:p>
          <a:p>
            <a:pPr algn="just">
              <a:buNone/>
            </a:pPr>
            <a:r>
              <a:rPr lang="en-US" sz="2000" dirty="0" smtClean="0"/>
              <a:t>It is a set of rules by which treatments to be used in an experiment are</a:t>
            </a:r>
          </a:p>
          <a:p>
            <a:pPr algn="just">
              <a:buNone/>
            </a:pPr>
            <a:r>
              <a:rPr lang="en-US" sz="2000" dirty="0" smtClean="0"/>
              <a:t>assigned to an experimental unit.</a:t>
            </a:r>
          </a:p>
          <a:p>
            <a:pPr algn="just">
              <a:buNone/>
            </a:pPr>
            <a:endParaRPr lang="en-US" sz="2000" dirty="0" smtClean="0"/>
          </a:p>
          <a:p>
            <a:pPr algn="just"/>
            <a:r>
              <a:rPr lang="en-US" sz="2000" dirty="0" smtClean="0"/>
              <a:t>Selection of research design does not depend on the whim of researcher rather it depends on the purpose of investigation, types of variables, and conditions in which research is to be considered.</a:t>
            </a:r>
          </a:p>
          <a:p>
            <a:pPr algn="just">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Statistical Design</a:t>
            </a:r>
            <a:endParaRPr lang="en-US" dirty="0"/>
          </a:p>
        </p:txBody>
      </p:sp>
      <p:sp>
        <p:nvSpPr>
          <p:cNvPr id="3" name="Content Placeholder 2"/>
          <p:cNvSpPr>
            <a:spLocks noGrp="1"/>
          </p:cNvSpPr>
          <p:nvPr>
            <p:ph sz="quarter" idx="1"/>
          </p:nvPr>
        </p:nvSpPr>
        <p:spPr/>
        <p:txBody>
          <a:bodyPr/>
          <a:lstStyle/>
          <a:p>
            <a:r>
              <a:rPr lang="en-US" dirty="0" smtClean="0"/>
              <a:t>To find treatment difference or variation.</a:t>
            </a:r>
          </a:p>
          <a:p>
            <a:r>
              <a:rPr lang="en-US" dirty="0" smtClean="0"/>
              <a:t>To provide unbiased estimates</a:t>
            </a:r>
          </a:p>
          <a:p>
            <a:r>
              <a:rPr lang="en-US" dirty="0" smtClean="0"/>
              <a:t>Measure uncertainty in estimate of treatments</a:t>
            </a:r>
          </a:p>
          <a:p>
            <a:endParaRPr lang="en-US" dirty="0" smtClean="0"/>
          </a:p>
          <a:p>
            <a:r>
              <a:rPr lang="en-US" dirty="0" smtClean="0"/>
              <a:t>  (Variance is measure of values differ from the mean)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Principals of Design of Experiment </a:t>
            </a:r>
            <a:endParaRPr lang="en-US" dirty="0"/>
          </a:p>
        </p:txBody>
      </p:sp>
      <p:sp>
        <p:nvSpPr>
          <p:cNvPr id="3" name="Content Placeholder 2"/>
          <p:cNvSpPr>
            <a:spLocks noGrp="1"/>
          </p:cNvSpPr>
          <p:nvPr>
            <p:ph sz="quarter" idx="1"/>
          </p:nvPr>
        </p:nvSpPr>
        <p:spPr/>
        <p:txBody>
          <a:bodyPr/>
          <a:lstStyle/>
          <a:p>
            <a:endParaRPr lang="en-US" dirty="0"/>
          </a:p>
        </p:txBody>
      </p:sp>
      <p:sp>
        <p:nvSpPr>
          <p:cNvPr id="4" name="Rounded Rectangle 3"/>
          <p:cNvSpPr/>
          <p:nvPr/>
        </p:nvSpPr>
        <p:spPr>
          <a:xfrm>
            <a:off x="685800" y="5029200"/>
            <a:ext cx="21336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1-REPLICATION</a:t>
            </a:r>
            <a:endParaRPr lang="en-US" dirty="0"/>
          </a:p>
        </p:txBody>
      </p:sp>
      <p:sp>
        <p:nvSpPr>
          <p:cNvPr id="5" name="Rounded Rectangle 4"/>
          <p:cNvSpPr/>
          <p:nvPr/>
        </p:nvSpPr>
        <p:spPr>
          <a:xfrm>
            <a:off x="3505200" y="3505200"/>
            <a:ext cx="1905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2-Randomization</a:t>
            </a:r>
            <a:endParaRPr lang="en-US" dirty="0"/>
          </a:p>
        </p:txBody>
      </p:sp>
      <p:sp>
        <p:nvSpPr>
          <p:cNvPr id="6" name="Rounded Rectangle 5"/>
          <p:cNvSpPr/>
          <p:nvPr/>
        </p:nvSpPr>
        <p:spPr>
          <a:xfrm>
            <a:off x="6477000" y="4800600"/>
            <a:ext cx="2057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3-Control</a:t>
            </a:r>
            <a:endParaRPr lang="en-US" dirty="0"/>
          </a:p>
        </p:txBody>
      </p:sp>
      <p:sp>
        <p:nvSpPr>
          <p:cNvPr id="7" name="Rectangle 6"/>
          <p:cNvSpPr/>
          <p:nvPr/>
        </p:nvSpPr>
        <p:spPr>
          <a:xfrm>
            <a:off x="609600" y="3352800"/>
            <a:ext cx="2286000" cy="1676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Independent repetition under nearly identical conditions </a:t>
            </a:r>
            <a:endParaRPr lang="en-US" dirty="0"/>
          </a:p>
        </p:txBody>
      </p:sp>
      <p:sp>
        <p:nvSpPr>
          <p:cNvPr id="8" name="Rectangle 7"/>
          <p:cNvSpPr/>
          <p:nvPr/>
        </p:nvSpPr>
        <p:spPr>
          <a:xfrm>
            <a:off x="3352800" y="1905000"/>
            <a:ext cx="2209800" cy="1600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Each and every individual have equal chances to be selected in sample population</a:t>
            </a:r>
            <a:endParaRPr lang="en-US" dirty="0"/>
          </a:p>
        </p:txBody>
      </p:sp>
      <p:sp>
        <p:nvSpPr>
          <p:cNvPr id="9" name="Rectangle 8"/>
          <p:cNvSpPr/>
          <p:nvPr/>
        </p:nvSpPr>
        <p:spPr>
          <a:xfrm>
            <a:off x="6324600" y="3429000"/>
            <a:ext cx="2286000" cy="13716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Balancing, Blocking and grouping of subjects in </a:t>
            </a:r>
            <a:r>
              <a:rPr lang="en-US" smtClean="0"/>
              <a:t>experimental conditions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Principals of Design of Experiment </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1-REPLICATION</a:t>
            </a:r>
          </a:p>
          <a:p>
            <a:r>
              <a:rPr lang="en-US" sz="1600" dirty="0" smtClean="0"/>
              <a:t>It helps to estimate experimental error</a:t>
            </a:r>
          </a:p>
          <a:p>
            <a:r>
              <a:rPr lang="en-US" sz="1600" dirty="0" smtClean="0"/>
              <a:t>Give precise estimate of treatment effect.                                     </a:t>
            </a:r>
            <a:r>
              <a:rPr lang="en-US" sz="1600" b="1" dirty="0" smtClean="0"/>
              <a:t>How Many Replications</a:t>
            </a:r>
            <a:endParaRPr lang="en-US" sz="1600" dirty="0" smtClean="0"/>
          </a:p>
          <a:p>
            <a:pPr algn="r">
              <a:buNone/>
            </a:pPr>
            <a:r>
              <a:rPr lang="en-US" sz="1600" dirty="0" smtClean="0"/>
              <a:t>Depends on resource available</a:t>
            </a:r>
          </a:p>
          <a:p>
            <a:pPr algn="r">
              <a:buNone/>
            </a:pPr>
            <a:r>
              <a:rPr lang="en-US" sz="1600" dirty="0" smtClean="0"/>
              <a:t>Magnitude of experimental error</a:t>
            </a:r>
          </a:p>
          <a:p>
            <a:pPr algn="r">
              <a:buNone/>
            </a:pPr>
            <a:r>
              <a:rPr lang="en-US" sz="1600" dirty="0" smtClean="0"/>
              <a:t>Size of treatment difference</a:t>
            </a:r>
          </a:p>
          <a:p>
            <a:pPr>
              <a:buNone/>
            </a:pPr>
            <a:r>
              <a:rPr lang="en-US" dirty="0" smtClean="0"/>
              <a:t>2-Randomization</a:t>
            </a:r>
          </a:p>
          <a:p>
            <a:r>
              <a:rPr lang="en-US" sz="1600" dirty="0" smtClean="0"/>
              <a:t>To validate statistical analysis</a:t>
            </a:r>
          </a:p>
          <a:p>
            <a:r>
              <a:rPr lang="en-US" sz="1600" dirty="0" smtClean="0"/>
              <a:t>To protect against biasness</a:t>
            </a:r>
          </a:p>
          <a:p>
            <a:endParaRPr lang="en-US" sz="1600" dirty="0" smtClean="0"/>
          </a:p>
          <a:p>
            <a:pPr>
              <a:buNone/>
            </a:pPr>
            <a:r>
              <a:rPr lang="en-US" dirty="0" smtClean="0"/>
              <a:t>3-Control</a:t>
            </a:r>
          </a:p>
          <a:p>
            <a:r>
              <a:rPr lang="en-US" sz="1700" dirty="0" smtClean="0"/>
              <a:t>To make design more efficient</a:t>
            </a:r>
          </a:p>
          <a:p>
            <a:r>
              <a:rPr lang="en-US" sz="1700" dirty="0" smtClean="0"/>
              <a:t>Make test procedure more powerful by reducing error</a:t>
            </a: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Control (Strategies)</a:t>
            </a:r>
            <a:endParaRPr lang="en-US" dirty="0"/>
          </a:p>
        </p:txBody>
      </p:sp>
      <p:sp>
        <p:nvSpPr>
          <p:cNvPr id="3" name="Content Placeholder 2"/>
          <p:cNvSpPr>
            <a:spLocks noGrp="1"/>
          </p:cNvSpPr>
          <p:nvPr>
            <p:ph sz="quarter" idx="1"/>
          </p:nvPr>
        </p:nvSpPr>
        <p:spPr>
          <a:xfrm>
            <a:off x="301752" y="1527048"/>
            <a:ext cx="8689848" cy="4873752"/>
          </a:xfrm>
        </p:spPr>
        <p:txBody>
          <a:bodyPr/>
          <a:lstStyle/>
          <a:p>
            <a:endParaRPr lang="en-US" dirty="0"/>
          </a:p>
        </p:txBody>
      </p:sp>
      <p:sp>
        <p:nvSpPr>
          <p:cNvPr id="4" name="Flowchart: Multidocument 3"/>
          <p:cNvSpPr/>
          <p:nvPr/>
        </p:nvSpPr>
        <p:spPr>
          <a:xfrm>
            <a:off x="228600" y="1447800"/>
            <a:ext cx="3200400" cy="2667000"/>
          </a:xfrm>
          <a:prstGeom prst="flowChartMultidocumen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1- Grouping</a:t>
            </a:r>
          </a:p>
          <a:p>
            <a:pPr algn="ctr"/>
            <a:r>
              <a:rPr lang="en-US" dirty="0" smtClean="0"/>
              <a:t>Placing set of homogenous experimental units in homogenous groups</a:t>
            </a:r>
            <a:endParaRPr lang="en-US" dirty="0"/>
          </a:p>
        </p:txBody>
      </p:sp>
      <p:sp>
        <p:nvSpPr>
          <p:cNvPr id="5" name="Cube 4"/>
          <p:cNvSpPr/>
          <p:nvPr/>
        </p:nvSpPr>
        <p:spPr>
          <a:xfrm>
            <a:off x="3429000" y="2667000"/>
            <a:ext cx="2667000" cy="2286000"/>
          </a:xfrm>
          <a:prstGeom prst="cub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t>2- Blocking</a:t>
            </a:r>
          </a:p>
          <a:p>
            <a:pPr algn="ctr"/>
            <a:r>
              <a:rPr lang="en-US" dirty="0" smtClean="0"/>
              <a:t>Allocation of experimental units in such a way that unit within a block is homogenous</a:t>
            </a:r>
            <a:endParaRPr lang="en-US" dirty="0"/>
          </a:p>
        </p:txBody>
      </p:sp>
      <p:sp>
        <p:nvSpPr>
          <p:cNvPr id="7" name="Snip Diagonal Corner Rectangle 6"/>
          <p:cNvSpPr/>
          <p:nvPr/>
        </p:nvSpPr>
        <p:spPr>
          <a:xfrm>
            <a:off x="6172200" y="3886200"/>
            <a:ext cx="2743200" cy="2362200"/>
          </a:xfrm>
          <a:prstGeom prst="snip2Diag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 </a:t>
            </a:r>
            <a:r>
              <a:rPr lang="en-US" b="1" dirty="0" smtClean="0"/>
              <a:t>3- Balancing</a:t>
            </a:r>
          </a:p>
          <a:p>
            <a:pPr algn="ctr"/>
            <a:r>
              <a:rPr lang="en-US" dirty="0" smtClean="0"/>
              <a:t>Mean obtaining of experimental units, grouping, blocking, and assignment of treatment in such a way for balanced results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ic.jpg"/>
          <p:cNvPicPr>
            <a:picLocks noGrp="1" noChangeAspect="1"/>
          </p:cNvPicPr>
          <p:nvPr>
            <p:ph sz="quarter" idx="1"/>
          </p:nvPr>
        </p:nvPicPr>
        <p:blipFill>
          <a:blip r:embed="rId2"/>
          <a:stretch>
            <a:fillRect/>
          </a:stretch>
        </p:blipFill>
        <p:spPr>
          <a:xfrm>
            <a:off x="-228600" y="0"/>
            <a:ext cx="9372600" cy="68580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118</TotalTime>
  <Words>292</Words>
  <Application>Microsoft Office PowerPoint</Application>
  <PresentationFormat>On-screen Show (4:3)</PresentationFormat>
  <Paragraphs>49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Basic Principals of Experimental Design</vt:lpstr>
      <vt:lpstr>INTRODUCTION TO DOE</vt:lpstr>
      <vt:lpstr>Functions of  Statistical Design</vt:lpstr>
      <vt:lpstr>Basic Principals of Design of Experiment </vt:lpstr>
      <vt:lpstr>Basic Principals of Design of Experiment </vt:lpstr>
      <vt:lpstr>3- Control (Strategies)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Experiment</dc:title>
  <dc:creator>M AHMED</dc:creator>
  <cp:lastModifiedBy>M AHMED</cp:lastModifiedBy>
  <cp:revision>15</cp:revision>
  <dcterms:created xsi:type="dcterms:W3CDTF">2020-03-28T14:56:46Z</dcterms:created>
  <dcterms:modified xsi:type="dcterms:W3CDTF">2020-03-31T05:33:17Z</dcterms:modified>
</cp:coreProperties>
</file>